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1" r:id="rId26"/>
    <p:sldId id="275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490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6349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63492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63493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63494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CA"/>
            </a:p>
          </p:txBody>
        </p:sp>
        <p:sp>
          <p:nvSpPr>
            <p:cNvPr id="63495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CA"/>
            </a:p>
          </p:txBody>
        </p:sp>
      </p:grpSp>
      <p:sp>
        <p:nvSpPr>
          <p:cNvPr id="6349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3497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349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6349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1EA9C4D6-D900-4A4F-BFD2-83B9F62EA17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350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796A2-67F5-4721-8E24-5247EC377B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76EC6-79A4-464A-99CA-CFC781C3C1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0DF84-F21A-441A-BC52-E983BB892D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289D17-6EE6-4B44-B354-87E901BCEA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5DEA56-E2AA-4681-9811-74D3AEC17D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BA0E20-5C0D-4E43-9842-0D3C836959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CB1CE9-FB14-4425-B7FB-DCF38CD7BE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FD41D7-6C87-4F38-A211-BCF01A8DD7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584778-8E5B-4579-9369-319A962788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D052D0-BF94-4089-B40E-CDEE260924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62467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6246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6246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en-CA"/>
              </a:p>
            </p:txBody>
          </p:sp>
        </p:grpSp>
        <p:grpSp>
          <p:nvGrpSpPr>
            <p:cNvPr id="62470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6247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CA"/>
              </a:p>
            </p:txBody>
          </p:sp>
          <p:sp>
            <p:nvSpPr>
              <p:cNvPr id="6247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CA"/>
              </a:p>
            </p:txBody>
          </p:sp>
        </p:grpSp>
      </p:grpSp>
      <p:sp>
        <p:nvSpPr>
          <p:cNvPr id="62473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24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24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624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624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fld id="{FAEF29B0-3261-4864-95B1-EF327F6B4A84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/>
              <a:t>The Retirement Prospects of Immigrants:  Getting Worse?</a:t>
            </a:r>
            <a:br>
              <a:rPr lang="en-US" sz="3200"/>
            </a:br>
            <a:r>
              <a:rPr lang="en-US" sz="3200"/>
              <a:t>Presentation to PMC Winnipeg</a:t>
            </a:r>
            <a:br>
              <a:rPr lang="en-US" sz="3200"/>
            </a:br>
            <a:r>
              <a:rPr lang="en-US" sz="3200"/>
              <a:t>Node Meeting September 29, 2009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29200" y="2667000"/>
            <a:ext cx="3657600" cy="2082800"/>
          </a:xfrm>
        </p:spPr>
        <p:txBody>
          <a:bodyPr/>
          <a:lstStyle/>
          <a:p>
            <a:endParaRPr lang="en-US"/>
          </a:p>
          <a:p>
            <a:r>
              <a:rPr lang="en-US"/>
              <a:t>Derek Hum</a:t>
            </a:r>
          </a:p>
          <a:p>
            <a:r>
              <a:rPr lang="en-US"/>
              <a:t>Wayne Simpson</a:t>
            </a:r>
          </a:p>
          <a:p>
            <a:endParaRPr lang="en-US"/>
          </a:p>
        </p:txBody>
      </p:sp>
      <p:pic>
        <p:nvPicPr>
          <p:cNvPr id="2054" name="Picture 6" descr="U of M bann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4267200"/>
            <a:ext cx="2514600" cy="5715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Assimilation effect (Convergence)</a:t>
            </a: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NZ"/>
          </a:p>
          <a:p>
            <a:r>
              <a:rPr lang="en-NZ"/>
              <a:t>over time, difficulties are overcome, and with superiour motivation and effort, typically “catch up” to native born. (convergence)</a:t>
            </a:r>
          </a:p>
          <a:p>
            <a:endParaRPr lang="en-NZ"/>
          </a:p>
          <a:p>
            <a:r>
              <a:rPr lang="en-NZ"/>
              <a:t>In the past, immigrants typically became more “successful” than native born vis a vis earnings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391400" cy="685800"/>
          </a:xfrm>
        </p:spPr>
        <p:txBody>
          <a:bodyPr/>
          <a:lstStyle/>
          <a:p>
            <a:r>
              <a:rPr lang="en-US"/>
              <a:t>Immigrant Integration (Past)</a:t>
            </a:r>
          </a:p>
        </p:txBody>
      </p:sp>
      <p:graphicFrame>
        <p:nvGraphicFramePr>
          <p:cNvPr id="161795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1524000" y="2362200"/>
          <a:ext cx="6238875" cy="3724275"/>
        </p:xfrm>
        <a:graphic>
          <a:graphicData uri="http://schemas.openxmlformats.org/presentationml/2006/ole">
            <p:oleObj spid="_x0000_s161795" name="Chart" r:id="rId3" imgW="3733920" imgH="2228760" progId="QuattroPro.Chart.7">
              <p:embed/>
            </p:oleObj>
          </a:graphicData>
        </a:graphic>
      </p:graphicFrame>
      <p:sp>
        <p:nvSpPr>
          <p:cNvPr id="161796" name="Line 4"/>
          <p:cNvSpPr>
            <a:spLocks noChangeShapeType="1"/>
          </p:cNvSpPr>
          <p:nvPr/>
        </p:nvSpPr>
        <p:spPr bwMode="auto">
          <a:xfrm>
            <a:off x="2743200" y="3733800"/>
            <a:ext cx="41910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AutoShap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391400" cy="685800"/>
          </a:xfrm>
        </p:spPr>
        <p:txBody>
          <a:bodyPr/>
          <a:lstStyle/>
          <a:p>
            <a:r>
              <a:rPr lang="en-US"/>
              <a:t>Immigrant Integration (</a:t>
            </a:r>
            <a:r>
              <a:rPr lang="en-US">
                <a:ea typeface="ＭＳ ゴシック" pitchFamily="1" charset="-128"/>
              </a:rPr>
              <a:t>Present</a:t>
            </a:r>
            <a:r>
              <a:rPr lang="en-US"/>
              <a:t>)</a:t>
            </a:r>
          </a:p>
        </p:txBody>
      </p:sp>
      <p:graphicFrame>
        <p:nvGraphicFramePr>
          <p:cNvPr id="162819" name="Object 3"/>
          <p:cNvGraphicFramePr>
            <a:graphicFrameLocks noChangeAspect="1"/>
          </p:cNvGraphicFramePr>
          <p:nvPr>
            <p:ph type="body" idx="1"/>
          </p:nvPr>
        </p:nvGraphicFramePr>
        <p:xfrm>
          <a:off x="1600200" y="2362200"/>
          <a:ext cx="6238875" cy="3724275"/>
        </p:xfrm>
        <a:graphic>
          <a:graphicData uri="http://schemas.openxmlformats.org/presentationml/2006/ole">
            <p:oleObj spid="_x0000_s162819" name="Chart" r:id="rId3" imgW="3733920" imgH="2228760" progId="QuattroPro.Chart.7">
              <p:embed/>
            </p:oleObj>
          </a:graphicData>
        </a:graphic>
      </p:graphicFrame>
      <p:sp>
        <p:nvSpPr>
          <p:cNvPr id="162820" name="Line 4"/>
          <p:cNvSpPr>
            <a:spLocks noChangeShapeType="1"/>
          </p:cNvSpPr>
          <p:nvPr/>
        </p:nvSpPr>
        <p:spPr bwMode="auto">
          <a:xfrm>
            <a:off x="2819400" y="3200400"/>
            <a:ext cx="4191000" cy="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Recent Experience of Immigrants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Immigrant Earnings have not converged as quickly</a:t>
            </a:r>
          </a:p>
          <a:p>
            <a:pPr>
              <a:lnSpc>
                <a:spcPct val="90000"/>
              </a:lnSpc>
            </a:pPr>
            <a:r>
              <a:rPr lang="en-US"/>
              <a:t>Some estimates indicate growing negative entry effect</a:t>
            </a:r>
          </a:p>
          <a:p>
            <a:pPr>
              <a:lnSpc>
                <a:spcPct val="90000"/>
              </a:lnSpc>
            </a:pPr>
            <a:r>
              <a:rPr lang="en-NZ"/>
              <a:t>Some estimates suggest immigrants will never catch up in their lifetime</a:t>
            </a:r>
            <a:endParaRPr lang="en-GB"/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Summarizing: Past and Present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6200" cy="3962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>
                <a:latin typeface="Verdana" pitchFamily="34" charset="0"/>
              </a:rPr>
              <a:t>Past cohorts experienced </a:t>
            </a:r>
            <a:r>
              <a:rPr lang="en-US" sz="2400" b="1">
                <a:latin typeface="Verdana" pitchFamily="34" charset="0"/>
              </a:rPr>
              <a:t>small</a:t>
            </a:r>
            <a:r>
              <a:rPr lang="en-US" sz="2400">
                <a:latin typeface="Verdana" pitchFamily="34" charset="0"/>
              </a:rPr>
              <a:t> negative entry effects, </a:t>
            </a:r>
            <a:r>
              <a:rPr lang="en-US" sz="2400" b="1">
                <a:latin typeface="Verdana" pitchFamily="34" charset="0"/>
              </a:rPr>
              <a:t>fast assimilation</a:t>
            </a:r>
            <a:r>
              <a:rPr lang="en-US" sz="2400">
                <a:latin typeface="Verdana" pitchFamily="34" charset="0"/>
              </a:rPr>
              <a:t> and rapid </a:t>
            </a:r>
            <a:r>
              <a:rPr lang="en-US" sz="2400" b="1">
                <a:latin typeface="Verdana" pitchFamily="34" charset="0"/>
              </a:rPr>
              <a:t>convergence</a:t>
            </a:r>
            <a:r>
              <a:rPr lang="en-US" sz="2400">
                <a:latin typeface="Verdana" pitchFamily="34" charset="0"/>
              </a:rPr>
              <a:t> (even overtaking native born economic performance)</a:t>
            </a:r>
          </a:p>
          <a:p>
            <a:pPr>
              <a:lnSpc>
                <a:spcPct val="90000"/>
              </a:lnSpc>
            </a:pPr>
            <a:endParaRPr lang="en-US" sz="2400"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Verdana" pitchFamily="34" charset="0"/>
              </a:rPr>
              <a:t>Present cohorts face: </a:t>
            </a:r>
            <a:r>
              <a:rPr lang="en-US" sz="2400" b="1">
                <a:latin typeface="Verdana" pitchFamily="34" charset="0"/>
              </a:rPr>
              <a:t>large</a:t>
            </a:r>
            <a:r>
              <a:rPr lang="en-US" sz="2400">
                <a:latin typeface="Verdana" pitchFamily="34" charset="0"/>
              </a:rPr>
              <a:t> (and growing) negative entry effects, </a:t>
            </a:r>
            <a:r>
              <a:rPr lang="en-US" sz="2400" b="1">
                <a:latin typeface="Verdana" pitchFamily="34" charset="0"/>
              </a:rPr>
              <a:t>slow and slowing assimilation</a:t>
            </a:r>
            <a:r>
              <a:rPr lang="en-US" sz="2400">
                <a:latin typeface="Verdana" pitchFamily="34" charset="0"/>
              </a:rPr>
              <a:t>, and </a:t>
            </a:r>
          </a:p>
          <a:p>
            <a:pPr>
              <a:lnSpc>
                <a:spcPct val="90000"/>
              </a:lnSpc>
            </a:pPr>
            <a:endParaRPr lang="en-US" sz="2400"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Verdana" pitchFamily="34" charset="0"/>
              </a:rPr>
              <a:t>Many immigrants will not experience convergence over their working lifetime.</a:t>
            </a:r>
          </a:p>
          <a:p>
            <a:pPr>
              <a:lnSpc>
                <a:spcPct val="90000"/>
              </a:lnSpc>
            </a:pPr>
            <a:endParaRPr lang="en-US" sz="2400"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endParaRPr lang="en-US" sz="240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Integration has slowed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1/3 decline attributed to source region</a:t>
            </a:r>
          </a:p>
          <a:p>
            <a:r>
              <a:rPr lang="en-US"/>
              <a:t>Declining returns to foreign experience/ schooling for immigrants from “non-traditional” source countries more important</a:t>
            </a:r>
          </a:p>
          <a:p>
            <a:r>
              <a:rPr lang="en-US"/>
              <a:t>Unemployment effect, especially for immigrants</a:t>
            </a:r>
            <a:endParaRPr lang="en-CA"/>
          </a:p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Convergence and Retirement 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20000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>
                <a:latin typeface="Verdana" pitchFamily="34" charset="0"/>
              </a:rPr>
              <a:t>Question: Will immigrants achieve earning patterns similar to comparable native born workers?</a:t>
            </a:r>
            <a:endParaRPr lang="en-US" sz="2400"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endParaRPr lang="en-US" sz="2400"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Verdana" pitchFamily="34" charset="0"/>
              </a:rPr>
              <a:t>If so, retirement prospects of immigrants will be similar to native born Canadians.</a:t>
            </a:r>
          </a:p>
          <a:p>
            <a:pPr>
              <a:lnSpc>
                <a:spcPct val="90000"/>
              </a:lnSpc>
            </a:pPr>
            <a:endParaRPr lang="en-US" sz="2400">
              <a:latin typeface="Verdana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400">
                <a:latin typeface="Verdana" pitchFamily="34" charset="0"/>
              </a:rPr>
              <a:t>If not, immigrants will experience lower pensions, higher poverty, lower well being.</a:t>
            </a:r>
          </a:p>
          <a:p>
            <a:pPr>
              <a:lnSpc>
                <a:spcPct val="90000"/>
              </a:lnSpc>
            </a:pPr>
            <a:endParaRPr lang="en-US" sz="240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Immigrant Earnings Profiles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Typically measured using Census PUMFs, 1981-2001</a:t>
            </a:r>
          </a:p>
          <a:p>
            <a:pPr>
              <a:lnSpc>
                <a:spcPct val="90000"/>
              </a:lnSpc>
            </a:pPr>
            <a:r>
              <a:rPr lang="en-US"/>
              <a:t>Cross-sectional PUMFs “blended” to produce “quasi-panel” estimates of immigrant and native born earnings over time</a:t>
            </a:r>
          </a:p>
          <a:p>
            <a:pPr>
              <a:lnSpc>
                <a:spcPct val="90000"/>
              </a:lnSpc>
            </a:pPr>
            <a:r>
              <a:rPr lang="en-US"/>
              <a:t>Correct for “across cohort” bias in cross-sectional comparisons to obtain (1) “Entry effect/gap” and (2) “Within cohort” estimates of 5-year growth rates in earnings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Quasi-Panel Estimates of Immigrant Earnings Profiles (Entry and Growth)</a:t>
            </a:r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CA"/>
          </a:p>
        </p:txBody>
      </p:sp>
      <p:sp>
        <p:nvSpPr>
          <p:cNvPr id="136346" name="Rectangle 154"/>
          <p:cNvSpPr>
            <a:spLocks noChangeArrowheads="1"/>
          </p:cNvSpPr>
          <p:nvPr/>
        </p:nvSpPr>
        <p:spPr bwMode="auto">
          <a:xfrm>
            <a:off x="285750" y="201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CA"/>
          </a:p>
        </p:txBody>
      </p:sp>
      <p:grpSp>
        <p:nvGrpSpPr>
          <p:cNvPr id="136209" name="Group 17"/>
          <p:cNvGrpSpPr>
            <a:grpSpLocks noChangeAspect="1"/>
          </p:cNvGrpSpPr>
          <p:nvPr/>
        </p:nvGrpSpPr>
        <p:grpSpPr bwMode="auto">
          <a:xfrm>
            <a:off x="990600" y="2286000"/>
            <a:ext cx="7239000" cy="4191000"/>
            <a:chOff x="900" y="1440"/>
            <a:chExt cx="7952" cy="4468"/>
          </a:xfrm>
        </p:grpSpPr>
        <p:sp>
          <p:nvSpPr>
            <p:cNvPr id="136345" name="AutoShape 153"/>
            <p:cNvSpPr>
              <a:spLocks noChangeAspect="1" noChangeArrowheads="1" noTextEdit="1"/>
            </p:cNvSpPr>
            <p:nvPr/>
          </p:nvSpPr>
          <p:spPr bwMode="auto">
            <a:xfrm>
              <a:off x="900" y="1440"/>
              <a:ext cx="7952" cy="446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en-CA"/>
            </a:p>
          </p:txBody>
        </p:sp>
        <p:sp>
          <p:nvSpPr>
            <p:cNvPr id="136344" name="Rectangle 152"/>
            <p:cNvSpPr>
              <a:spLocks noChangeArrowheads="1"/>
            </p:cNvSpPr>
            <p:nvPr/>
          </p:nvSpPr>
          <p:spPr bwMode="auto">
            <a:xfrm>
              <a:off x="900" y="1440"/>
              <a:ext cx="7934" cy="444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43" name="Rectangle 151"/>
            <p:cNvSpPr>
              <a:spLocks noChangeArrowheads="1"/>
            </p:cNvSpPr>
            <p:nvPr/>
          </p:nvSpPr>
          <p:spPr bwMode="auto">
            <a:xfrm>
              <a:off x="2168" y="2175"/>
              <a:ext cx="6260" cy="23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42" name="Line 150"/>
            <p:cNvSpPr>
              <a:spLocks noChangeShapeType="1"/>
            </p:cNvSpPr>
            <p:nvPr/>
          </p:nvSpPr>
          <p:spPr bwMode="auto">
            <a:xfrm>
              <a:off x="2168" y="2175"/>
              <a:ext cx="1" cy="2373"/>
            </a:xfrm>
            <a:prstGeom prst="line">
              <a:avLst/>
            </a:prstGeom>
            <a:noFill/>
            <a:ln w="762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41" name="Line 149"/>
            <p:cNvSpPr>
              <a:spLocks noChangeShapeType="1"/>
            </p:cNvSpPr>
            <p:nvPr/>
          </p:nvSpPr>
          <p:spPr bwMode="auto">
            <a:xfrm>
              <a:off x="2168" y="4548"/>
              <a:ext cx="6264" cy="1"/>
            </a:xfrm>
            <a:prstGeom prst="line">
              <a:avLst/>
            </a:prstGeom>
            <a:noFill/>
            <a:ln w="762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40" name="Line 148"/>
            <p:cNvSpPr>
              <a:spLocks noChangeShapeType="1"/>
            </p:cNvSpPr>
            <p:nvPr/>
          </p:nvSpPr>
          <p:spPr bwMode="auto">
            <a:xfrm flipV="1">
              <a:off x="8432" y="2175"/>
              <a:ext cx="1" cy="2373"/>
            </a:xfrm>
            <a:prstGeom prst="line">
              <a:avLst/>
            </a:prstGeom>
            <a:noFill/>
            <a:ln w="762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39" name="Line 147"/>
            <p:cNvSpPr>
              <a:spLocks noChangeShapeType="1"/>
            </p:cNvSpPr>
            <p:nvPr/>
          </p:nvSpPr>
          <p:spPr bwMode="auto">
            <a:xfrm flipH="1">
              <a:off x="2168" y="2175"/>
              <a:ext cx="6264" cy="1"/>
            </a:xfrm>
            <a:prstGeom prst="line">
              <a:avLst/>
            </a:prstGeom>
            <a:noFill/>
            <a:ln w="762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38" name="Line 146"/>
            <p:cNvSpPr>
              <a:spLocks noChangeShapeType="1"/>
            </p:cNvSpPr>
            <p:nvPr/>
          </p:nvSpPr>
          <p:spPr bwMode="auto">
            <a:xfrm>
              <a:off x="2168" y="4548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37" name="Line 145"/>
            <p:cNvSpPr>
              <a:spLocks noChangeShapeType="1"/>
            </p:cNvSpPr>
            <p:nvPr/>
          </p:nvSpPr>
          <p:spPr bwMode="auto">
            <a:xfrm>
              <a:off x="2168" y="4378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36" name="Line 144"/>
            <p:cNvSpPr>
              <a:spLocks noChangeShapeType="1"/>
            </p:cNvSpPr>
            <p:nvPr/>
          </p:nvSpPr>
          <p:spPr bwMode="auto">
            <a:xfrm>
              <a:off x="2168" y="4208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35" name="Line 143"/>
            <p:cNvSpPr>
              <a:spLocks noChangeShapeType="1"/>
            </p:cNvSpPr>
            <p:nvPr/>
          </p:nvSpPr>
          <p:spPr bwMode="auto">
            <a:xfrm>
              <a:off x="2168" y="4208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34" name="Line 142"/>
            <p:cNvSpPr>
              <a:spLocks noChangeShapeType="1"/>
            </p:cNvSpPr>
            <p:nvPr/>
          </p:nvSpPr>
          <p:spPr bwMode="auto">
            <a:xfrm>
              <a:off x="2168" y="4039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33" name="Line 141"/>
            <p:cNvSpPr>
              <a:spLocks noChangeShapeType="1"/>
            </p:cNvSpPr>
            <p:nvPr/>
          </p:nvSpPr>
          <p:spPr bwMode="auto">
            <a:xfrm>
              <a:off x="2168" y="3869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32" name="Line 140"/>
            <p:cNvSpPr>
              <a:spLocks noChangeShapeType="1"/>
            </p:cNvSpPr>
            <p:nvPr/>
          </p:nvSpPr>
          <p:spPr bwMode="auto">
            <a:xfrm>
              <a:off x="2168" y="3869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31" name="Line 139"/>
            <p:cNvSpPr>
              <a:spLocks noChangeShapeType="1"/>
            </p:cNvSpPr>
            <p:nvPr/>
          </p:nvSpPr>
          <p:spPr bwMode="auto">
            <a:xfrm>
              <a:off x="2168" y="3699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30" name="Line 138"/>
            <p:cNvSpPr>
              <a:spLocks noChangeShapeType="1"/>
            </p:cNvSpPr>
            <p:nvPr/>
          </p:nvSpPr>
          <p:spPr bwMode="auto">
            <a:xfrm>
              <a:off x="2168" y="3530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29" name="Line 137"/>
            <p:cNvSpPr>
              <a:spLocks noChangeShapeType="1"/>
            </p:cNvSpPr>
            <p:nvPr/>
          </p:nvSpPr>
          <p:spPr bwMode="auto">
            <a:xfrm>
              <a:off x="2168" y="3530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28" name="Line 136"/>
            <p:cNvSpPr>
              <a:spLocks noChangeShapeType="1"/>
            </p:cNvSpPr>
            <p:nvPr/>
          </p:nvSpPr>
          <p:spPr bwMode="auto">
            <a:xfrm>
              <a:off x="2168" y="3362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27" name="Line 135"/>
            <p:cNvSpPr>
              <a:spLocks noChangeShapeType="1"/>
            </p:cNvSpPr>
            <p:nvPr/>
          </p:nvSpPr>
          <p:spPr bwMode="auto">
            <a:xfrm>
              <a:off x="2168" y="3193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26" name="Line 134"/>
            <p:cNvSpPr>
              <a:spLocks noChangeShapeType="1"/>
            </p:cNvSpPr>
            <p:nvPr/>
          </p:nvSpPr>
          <p:spPr bwMode="auto">
            <a:xfrm>
              <a:off x="2168" y="3193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25" name="Line 133"/>
            <p:cNvSpPr>
              <a:spLocks noChangeShapeType="1"/>
            </p:cNvSpPr>
            <p:nvPr/>
          </p:nvSpPr>
          <p:spPr bwMode="auto">
            <a:xfrm>
              <a:off x="2168" y="3023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24" name="Line 132"/>
            <p:cNvSpPr>
              <a:spLocks noChangeShapeType="1"/>
            </p:cNvSpPr>
            <p:nvPr/>
          </p:nvSpPr>
          <p:spPr bwMode="auto">
            <a:xfrm>
              <a:off x="2168" y="2853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23" name="Line 131"/>
            <p:cNvSpPr>
              <a:spLocks noChangeShapeType="1"/>
            </p:cNvSpPr>
            <p:nvPr/>
          </p:nvSpPr>
          <p:spPr bwMode="auto">
            <a:xfrm>
              <a:off x="2168" y="2853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22" name="Line 130"/>
            <p:cNvSpPr>
              <a:spLocks noChangeShapeType="1"/>
            </p:cNvSpPr>
            <p:nvPr/>
          </p:nvSpPr>
          <p:spPr bwMode="auto">
            <a:xfrm>
              <a:off x="2168" y="2684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21" name="Line 129"/>
            <p:cNvSpPr>
              <a:spLocks noChangeShapeType="1"/>
            </p:cNvSpPr>
            <p:nvPr/>
          </p:nvSpPr>
          <p:spPr bwMode="auto">
            <a:xfrm>
              <a:off x="2168" y="2514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20" name="Line 128"/>
            <p:cNvSpPr>
              <a:spLocks noChangeShapeType="1"/>
            </p:cNvSpPr>
            <p:nvPr/>
          </p:nvSpPr>
          <p:spPr bwMode="auto">
            <a:xfrm>
              <a:off x="2168" y="2514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19" name="Line 127"/>
            <p:cNvSpPr>
              <a:spLocks noChangeShapeType="1"/>
            </p:cNvSpPr>
            <p:nvPr/>
          </p:nvSpPr>
          <p:spPr bwMode="auto">
            <a:xfrm>
              <a:off x="2168" y="2344"/>
              <a:ext cx="6264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18" name="Line 126"/>
            <p:cNvSpPr>
              <a:spLocks noChangeShapeType="1"/>
            </p:cNvSpPr>
            <p:nvPr/>
          </p:nvSpPr>
          <p:spPr bwMode="auto">
            <a:xfrm>
              <a:off x="2168" y="2175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17" name="Rectangle 125"/>
            <p:cNvSpPr>
              <a:spLocks noChangeArrowheads="1"/>
            </p:cNvSpPr>
            <p:nvPr/>
          </p:nvSpPr>
          <p:spPr bwMode="auto">
            <a:xfrm rot="16200000">
              <a:off x="841" y="2918"/>
              <a:ext cx="638" cy="1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100" b="1">
                  <a:solidFill>
                    <a:srgbClr val="000000"/>
                  </a:solidFill>
                  <a:ea typeface="MS Mincho" pitchFamily="49" charset="-128"/>
                  <a:cs typeface="Arial" pitchFamily="34" charset="0"/>
                </a:rPr>
                <a:t>Earnings</a:t>
              </a:r>
              <a:endParaRPr lang="en-US">
                <a:ea typeface="MS Mincho" pitchFamily="49" charset="-128"/>
                <a:cs typeface="Arial" pitchFamily="34" charset="0"/>
              </a:endParaRPr>
            </a:p>
          </p:txBody>
        </p:sp>
        <p:sp>
          <p:nvSpPr>
            <p:cNvPr id="136316" name="Line 124"/>
            <p:cNvSpPr>
              <a:spLocks noChangeShapeType="1"/>
            </p:cNvSpPr>
            <p:nvPr/>
          </p:nvSpPr>
          <p:spPr bwMode="auto">
            <a:xfrm>
              <a:off x="2168" y="4548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15" name="Rectangle 123"/>
            <p:cNvSpPr>
              <a:spLocks noChangeArrowheads="1"/>
            </p:cNvSpPr>
            <p:nvPr/>
          </p:nvSpPr>
          <p:spPr bwMode="auto">
            <a:xfrm>
              <a:off x="1782" y="4684"/>
              <a:ext cx="21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100">
                  <a:solidFill>
                    <a:srgbClr val="000000"/>
                  </a:solidFill>
                  <a:ea typeface="MS Mincho" pitchFamily="49" charset="-128"/>
                  <a:cs typeface="Arial" pitchFamily="34" charset="0"/>
                </a:rPr>
                <a:t>20 </a:t>
              </a:r>
              <a:endParaRPr lang="en-US">
                <a:ea typeface="MS Mincho" pitchFamily="49" charset="-128"/>
                <a:cs typeface="Arial" pitchFamily="34" charset="0"/>
              </a:endParaRPr>
            </a:p>
          </p:txBody>
        </p:sp>
        <p:sp>
          <p:nvSpPr>
            <p:cNvPr id="136314" name="Line 122"/>
            <p:cNvSpPr>
              <a:spLocks noChangeShapeType="1"/>
            </p:cNvSpPr>
            <p:nvPr/>
          </p:nvSpPr>
          <p:spPr bwMode="auto">
            <a:xfrm flipV="1">
              <a:off x="2796" y="2175"/>
              <a:ext cx="1" cy="2373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13" name="Line 121"/>
            <p:cNvSpPr>
              <a:spLocks noChangeShapeType="1"/>
            </p:cNvSpPr>
            <p:nvPr/>
          </p:nvSpPr>
          <p:spPr bwMode="auto">
            <a:xfrm>
              <a:off x="3420" y="4548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12" name="Line 120"/>
            <p:cNvSpPr>
              <a:spLocks noChangeShapeType="1"/>
            </p:cNvSpPr>
            <p:nvPr/>
          </p:nvSpPr>
          <p:spPr bwMode="auto">
            <a:xfrm flipV="1">
              <a:off x="3420" y="2175"/>
              <a:ext cx="1" cy="2373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11" name="Rectangle 119"/>
            <p:cNvSpPr>
              <a:spLocks noChangeArrowheads="1"/>
            </p:cNvSpPr>
            <p:nvPr/>
          </p:nvSpPr>
          <p:spPr bwMode="auto">
            <a:xfrm>
              <a:off x="3029" y="4684"/>
              <a:ext cx="21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100">
                  <a:solidFill>
                    <a:srgbClr val="000000"/>
                  </a:solidFill>
                  <a:ea typeface="MS Mincho" pitchFamily="49" charset="-128"/>
                  <a:cs typeface="Arial" pitchFamily="34" charset="0"/>
                </a:rPr>
                <a:t>30 </a:t>
              </a:r>
              <a:endParaRPr lang="en-US">
                <a:ea typeface="MS Mincho" pitchFamily="49" charset="-128"/>
                <a:cs typeface="Arial" pitchFamily="34" charset="0"/>
              </a:endParaRPr>
            </a:p>
          </p:txBody>
        </p:sp>
        <p:sp>
          <p:nvSpPr>
            <p:cNvPr id="136310" name="Line 118"/>
            <p:cNvSpPr>
              <a:spLocks noChangeShapeType="1"/>
            </p:cNvSpPr>
            <p:nvPr/>
          </p:nvSpPr>
          <p:spPr bwMode="auto">
            <a:xfrm flipV="1">
              <a:off x="4048" y="2175"/>
              <a:ext cx="1" cy="2373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09" name="Line 117"/>
            <p:cNvSpPr>
              <a:spLocks noChangeShapeType="1"/>
            </p:cNvSpPr>
            <p:nvPr/>
          </p:nvSpPr>
          <p:spPr bwMode="auto">
            <a:xfrm>
              <a:off x="4672" y="4548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08" name="Line 116"/>
            <p:cNvSpPr>
              <a:spLocks noChangeShapeType="1"/>
            </p:cNvSpPr>
            <p:nvPr/>
          </p:nvSpPr>
          <p:spPr bwMode="auto">
            <a:xfrm flipV="1">
              <a:off x="4672" y="2175"/>
              <a:ext cx="1" cy="2373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07" name="Rectangle 115"/>
            <p:cNvSpPr>
              <a:spLocks noChangeArrowheads="1"/>
            </p:cNvSpPr>
            <p:nvPr/>
          </p:nvSpPr>
          <p:spPr bwMode="auto">
            <a:xfrm>
              <a:off x="4280" y="4684"/>
              <a:ext cx="21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100">
                  <a:solidFill>
                    <a:srgbClr val="000000"/>
                  </a:solidFill>
                  <a:ea typeface="MS Mincho" pitchFamily="49" charset="-128"/>
                  <a:cs typeface="Arial" pitchFamily="34" charset="0"/>
                </a:rPr>
                <a:t>40 </a:t>
              </a:r>
              <a:endParaRPr lang="en-US">
                <a:ea typeface="MS Mincho" pitchFamily="49" charset="-128"/>
                <a:cs typeface="Arial" pitchFamily="34" charset="0"/>
              </a:endParaRPr>
            </a:p>
          </p:txBody>
        </p:sp>
        <p:sp>
          <p:nvSpPr>
            <p:cNvPr id="136306" name="Line 114"/>
            <p:cNvSpPr>
              <a:spLocks noChangeShapeType="1"/>
            </p:cNvSpPr>
            <p:nvPr/>
          </p:nvSpPr>
          <p:spPr bwMode="auto">
            <a:xfrm flipV="1">
              <a:off x="5300" y="2175"/>
              <a:ext cx="1" cy="2373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05" name="Line 113"/>
            <p:cNvSpPr>
              <a:spLocks noChangeShapeType="1"/>
            </p:cNvSpPr>
            <p:nvPr/>
          </p:nvSpPr>
          <p:spPr bwMode="auto">
            <a:xfrm>
              <a:off x="5928" y="4548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04" name="Line 112"/>
            <p:cNvSpPr>
              <a:spLocks noChangeShapeType="1"/>
            </p:cNvSpPr>
            <p:nvPr/>
          </p:nvSpPr>
          <p:spPr bwMode="auto">
            <a:xfrm flipV="1">
              <a:off x="5928" y="2175"/>
              <a:ext cx="1" cy="2373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03" name="Rectangle 111"/>
            <p:cNvSpPr>
              <a:spLocks noChangeArrowheads="1"/>
            </p:cNvSpPr>
            <p:nvPr/>
          </p:nvSpPr>
          <p:spPr bwMode="auto">
            <a:xfrm>
              <a:off x="5540" y="4684"/>
              <a:ext cx="21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100">
                  <a:solidFill>
                    <a:srgbClr val="000000"/>
                  </a:solidFill>
                  <a:ea typeface="MS Mincho" pitchFamily="49" charset="-128"/>
                  <a:cs typeface="Arial" pitchFamily="34" charset="0"/>
                </a:rPr>
                <a:t>50 </a:t>
              </a:r>
              <a:endParaRPr lang="en-US">
                <a:ea typeface="MS Mincho" pitchFamily="49" charset="-128"/>
                <a:cs typeface="Arial" pitchFamily="34" charset="0"/>
              </a:endParaRPr>
            </a:p>
          </p:txBody>
        </p:sp>
        <p:sp>
          <p:nvSpPr>
            <p:cNvPr id="136302" name="Line 110"/>
            <p:cNvSpPr>
              <a:spLocks noChangeShapeType="1"/>
            </p:cNvSpPr>
            <p:nvPr/>
          </p:nvSpPr>
          <p:spPr bwMode="auto">
            <a:xfrm flipV="1">
              <a:off x="6552" y="2175"/>
              <a:ext cx="1" cy="2373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01" name="Line 109"/>
            <p:cNvSpPr>
              <a:spLocks noChangeShapeType="1"/>
            </p:cNvSpPr>
            <p:nvPr/>
          </p:nvSpPr>
          <p:spPr bwMode="auto">
            <a:xfrm>
              <a:off x="7180" y="4548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300" name="Line 108"/>
            <p:cNvSpPr>
              <a:spLocks noChangeShapeType="1"/>
            </p:cNvSpPr>
            <p:nvPr/>
          </p:nvSpPr>
          <p:spPr bwMode="auto">
            <a:xfrm flipV="1">
              <a:off x="7180" y="2175"/>
              <a:ext cx="1" cy="2373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99" name="Rectangle 107"/>
            <p:cNvSpPr>
              <a:spLocks noChangeArrowheads="1"/>
            </p:cNvSpPr>
            <p:nvPr/>
          </p:nvSpPr>
          <p:spPr bwMode="auto">
            <a:xfrm>
              <a:off x="6793" y="4684"/>
              <a:ext cx="21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100">
                  <a:solidFill>
                    <a:srgbClr val="000000"/>
                  </a:solidFill>
                  <a:ea typeface="MS Mincho" pitchFamily="49" charset="-128"/>
                  <a:cs typeface="Arial" pitchFamily="34" charset="0"/>
                </a:rPr>
                <a:t>60 </a:t>
              </a:r>
              <a:endParaRPr lang="en-US">
                <a:ea typeface="MS Mincho" pitchFamily="49" charset="-128"/>
                <a:cs typeface="Arial" pitchFamily="34" charset="0"/>
              </a:endParaRPr>
            </a:p>
          </p:txBody>
        </p:sp>
        <p:sp>
          <p:nvSpPr>
            <p:cNvPr id="136298" name="Line 106"/>
            <p:cNvSpPr>
              <a:spLocks noChangeShapeType="1"/>
            </p:cNvSpPr>
            <p:nvPr/>
          </p:nvSpPr>
          <p:spPr bwMode="auto">
            <a:xfrm flipV="1">
              <a:off x="7804" y="2175"/>
              <a:ext cx="1" cy="2373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97" name="Line 105"/>
            <p:cNvSpPr>
              <a:spLocks noChangeShapeType="1"/>
            </p:cNvSpPr>
            <p:nvPr/>
          </p:nvSpPr>
          <p:spPr bwMode="auto">
            <a:xfrm>
              <a:off x="8432" y="4548"/>
              <a:ext cx="1" cy="1"/>
            </a:xfrm>
            <a:prstGeom prst="line">
              <a:avLst/>
            </a:prstGeom>
            <a:noFill/>
            <a:ln w="7620">
              <a:solidFill>
                <a:srgbClr val="80808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96" name="Rectangle 104"/>
            <p:cNvSpPr>
              <a:spLocks noChangeArrowheads="1"/>
            </p:cNvSpPr>
            <p:nvPr/>
          </p:nvSpPr>
          <p:spPr bwMode="auto">
            <a:xfrm>
              <a:off x="8046" y="4684"/>
              <a:ext cx="213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100">
                  <a:solidFill>
                    <a:srgbClr val="000000"/>
                  </a:solidFill>
                  <a:ea typeface="MS Mincho" pitchFamily="49" charset="-128"/>
                  <a:cs typeface="Arial" pitchFamily="34" charset="0"/>
                </a:rPr>
                <a:t>70 </a:t>
              </a:r>
              <a:endParaRPr lang="en-US">
                <a:ea typeface="MS Mincho" pitchFamily="49" charset="-128"/>
                <a:cs typeface="Arial" pitchFamily="34" charset="0"/>
              </a:endParaRPr>
            </a:p>
          </p:txBody>
        </p:sp>
        <p:sp>
          <p:nvSpPr>
            <p:cNvPr id="136295" name="Rectangle 103"/>
            <p:cNvSpPr>
              <a:spLocks noChangeArrowheads="1"/>
            </p:cNvSpPr>
            <p:nvPr/>
          </p:nvSpPr>
          <p:spPr bwMode="auto">
            <a:xfrm>
              <a:off x="5064" y="4997"/>
              <a:ext cx="292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1100" b="1">
                  <a:solidFill>
                    <a:srgbClr val="000000"/>
                  </a:solidFill>
                  <a:ea typeface="MS Mincho" pitchFamily="49" charset="-128"/>
                  <a:cs typeface="Arial" pitchFamily="34" charset="0"/>
                </a:rPr>
                <a:t>Age</a:t>
              </a:r>
              <a:endParaRPr lang="en-US">
                <a:ea typeface="MS Mincho" pitchFamily="49" charset="-128"/>
                <a:cs typeface="Arial" pitchFamily="34" charset="0"/>
              </a:endParaRPr>
            </a:p>
          </p:txBody>
        </p:sp>
        <p:sp>
          <p:nvSpPr>
            <p:cNvPr id="136294" name="Line 102"/>
            <p:cNvSpPr>
              <a:spLocks noChangeShapeType="1"/>
            </p:cNvSpPr>
            <p:nvPr/>
          </p:nvSpPr>
          <p:spPr bwMode="auto">
            <a:xfrm flipV="1">
              <a:off x="2168" y="3235"/>
              <a:ext cx="624" cy="161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93" name="Line 101"/>
            <p:cNvSpPr>
              <a:spLocks noChangeShapeType="1"/>
            </p:cNvSpPr>
            <p:nvPr/>
          </p:nvSpPr>
          <p:spPr bwMode="auto">
            <a:xfrm>
              <a:off x="2108" y="3396"/>
              <a:ext cx="12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92" name="Line 100"/>
            <p:cNvSpPr>
              <a:spLocks noChangeShapeType="1"/>
            </p:cNvSpPr>
            <p:nvPr/>
          </p:nvSpPr>
          <p:spPr bwMode="auto">
            <a:xfrm flipV="1">
              <a:off x="2792" y="3092"/>
              <a:ext cx="628" cy="14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91" name="Line 99"/>
            <p:cNvSpPr>
              <a:spLocks noChangeShapeType="1"/>
            </p:cNvSpPr>
            <p:nvPr/>
          </p:nvSpPr>
          <p:spPr bwMode="auto">
            <a:xfrm>
              <a:off x="2732" y="3235"/>
              <a:ext cx="12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90" name="Line 98"/>
            <p:cNvSpPr>
              <a:spLocks noChangeShapeType="1"/>
            </p:cNvSpPr>
            <p:nvPr/>
          </p:nvSpPr>
          <p:spPr bwMode="auto">
            <a:xfrm flipV="1">
              <a:off x="3420" y="2965"/>
              <a:ext cx="624" cy="12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89" name="Line 97"/>
            <p:cNvSpPr>
              <a:spLocks noChangeShapeType="1"/>
            </p:cNvSpPr>
            <p:nvPr/>
          </p:nvSpPr>
          <p:spPr bwMode="auto">
            <a:xfrm>
              <a:off x="3360" y="3092"/>
              <a:ext cx="12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88" name="Line 96"/>
            <p:cNvSpPr>
              <a:spLocks noChangeShapeType="1"/>
            </p:cNvSpPr>
            <p:nvPr/>
          </p:nvSpPr>
          <p:spPr bwMode="auto">
            <a:xfrm flipV="1">
              <a:off x="4044" y="2853"/>
              <a:ext cx="628" cy="1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87" name="Line 95"/>
            <p:cNvSpPr>
              <a:spLocks noChangeShapeType="1"/>
            </p:cNvSpPr>
            <p:nvPr/>
          </p:nvSpPr>
          <p:spPr bwMode="auto">
            <a:xfrm>
              <a:off x="3984" y="2965"/>
              <a:ext cx="120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86" name="Line 94"/>
            <p:cNvSpPr>
              <a:spLocks noChangeShapeType="1"/>
            </p:cNvSpPr>
            <p:nvPr/>
          </p:nvSpPr>
          <p:spPr bwMode="auto">
            <a:xfrm flipV="1">
              <a:off x="4672" y="2759"/>
              <a:ext cx="624" cy="9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85" name="Line 93"/>
            <p:cNvSpPr>
              <a:spLocks noChangeShapeType="1"/>
            </p:cNvSpPr>
            <p:nvPr/>
          </p:nvSpPr>
          <p:spPr bwMode="auto">
            <a:xfrm>
              <a:off x="4613" y="2853"/>
              <a:ext cx="11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84" name="Line 92"/>
            <p:cNvSpPr>
              <a:spLocks noChangeShapeType="1"/>
            </p:cNvSpPr>
            <p:nvPr/>
          </p:nvSpPr>
          <p:spPr bwMode="auto">
            <a:xfrm flipV="1">
              <a:off x="5296" y="2684"/>
              <a:ext cx="628" cy="7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83" name="Line 91"/>
            <p:cNvSpPr>
              <a:spLocks noChangeShapeType="1"/>
            </p:cNvSpPr>
            <p:nvPr/>
          </p:nvSpPr>
          <p:spPr bwMode="auto">
            <a:xfrm>
              <a:off x="5237" y="2759"/>
              <a:ext cx="11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82" name="Line 90"/>
            <p:cNvSpPr>
              <a:spLocks noChangeShapeType="1"/>
            </p:cNvSpPr>
            <p:nvPr/>
          </p:nvSpPr>
          <p:spPr bwMode="auto">
            <a:xfrm flipV="1">
              <a:off x="5924" y="2626"/>
              <a:ext cx="628" cy="58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81" name="Line 89"/>
            <p:cNvSpPr>
              <a:spLocks noChangeShapeType="1"/>
            </p:cNvSpPr>
            <p:nvPr/>
          </p:nvSpPr>
          <p:spPr bwMode="auto">
            <a:xfrm>
              <a:off x="5865" y="2684"/>
              <a:ext cx="11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80" name="Line 88"/>
            <p:cNvSpPr>
              <a:spLocks noChangeShapeType="1"/>
            </p:cNvSpPr>
            <p:nvPr/>
          </p:nvSpPr>
          <p:spPr bwMode="auto">
            <a:xfrm flipV="1">
              <a:off x="6552" y="2583"/>
              <a:ext cx="624" cy="4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79" name="Line 87"/>
            <p:cNvSpPr>
              <a:spLocks noChangeShapeType="1"/>
            </p:cNvSpPr>
            <p:nvPr/>
          </p:nvSpPr>
          <p:spPr bwMode="auto">
            <a:xfrm>
              <a:off x="6493" y="2626"/>
              <a:ext cx="11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78" name="Line 86"/>
            <p:cNvSpPr>
              <a:spLocks noChangeShapeType="1"/>
            </p:cNvSpPr>
            <p:nvPr/>
          </p:nvSpPr>
          <p:spPr bwMode="auto">
            <a:xfrm flipV="1">
              <a:off x="7176" y="2556"/>
              <a:ext cx="628" cy="27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77" name="Line 85"/>
            <p:cNvSpPr>
              <a:spLocks noChangeShapeType="1"/>
            </p:cNvSpPr>
            <p:nvPr/>
          </p:nvSpPr>
          <p:spPr bwMode="auto">
            <a:xfrm>
              <a:off x="7117" y="2583"/>
              <a:ext cx="11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76" name="Line 84"/>
            <p:cNvSpPr>
              <a:spLocks noChangeShapeType="1"/>
            </p:cNvSpPr>
            <p:nvPr/>
          </p:nvSpPr>
          <p:spPr bwMode="auto">
            <a:xfrm>
              <a:off x="7745" y="2556"/>
              <a:ext cx="119" cy="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75" name="Line 83"/>
            <p:cNvSpPr>
              <a:spLocks noChangeShapeType="1"/>
            </p:cNvSpPr>
            <p:nvPr/>
          </p:nvSpPr>
          <p:spPr bwMode="auto">
            <a:xfrm flipV="1">
              <a:off x="2168" y="3659"/>
              <a:ext cx="624" cy="2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74" name="Oval 82"/>
            <p:cNvSpPr>
              <a:spLocks noChangeArrowheads="1"/>
            </p:cNvSpPr>
            <p:nvPr/>
          </p:nvSpPr>
          <p:spPr bwMode="auto">
            <a:xfrm>
              <a:off x="2108" y="3912"/>
              <a:ext cx="104" cy="49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73" name="Line 81"/>
            <p:cNvSpPr>
              <a:spLocks noChangeShapeType="1"/>
            </p:cNvSpPr>
            <p:nvPr/>
          </p:nvSpPr>
          <p:spPr bwMode="auto">
            <a:xfrm flipV="1">
              <a:off x="2792" y="3402"/>
              <a:ext cx="628" cy="2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72" name="Oval 80"/>
            <p:cNvSpPr>
              <a:spLocks noChangeArrowheads="1"/>
            </p:cNvSpPr>
            <p:nvPr/>
          </p:nvSpPr>
          <p:spPr bwMode="auto">
            <a:xfrm>
              <a:off x="2732" y="3626"/>
              <a:ext cx="104" cy="49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71" name="Line 79"/>
            <p:cNvSpPr>
              <a:spLocks noChangeShapeType="1"/>
            </p:cNvSpPr>
            <p:nvPr/>
          </p:nvSpPr>
          <p:spPr bwMode="auto">
            <a:xfrm flipV="1">
              <a:off x="3420" y="3177"/>
              <a:ext cx="624" cy="22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70" name="Oval 78"/>
            <p:cNvSpPr>
              <a:spLocks noChangeArrowheads="1"/>
            </p:cNvSpPr>
            <p:nvPr/>
          </p:nvSpPr>
          <p:spPr bwMode="auto">
            <a:xfrm>
              <a:off x="3360" y="3369"/>
              <a:ext cx="104" cy="49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69" name="Line 77"/>
            <p:cNvSpPr>
              <a:spLocks noChangeShapeType="1"/>
            </p:cNvSpPr>
            <p:nvPr/>
          </p:nvSpPr>
          <p:spPr bwMode="auto">
            <a:xfrm flipV="1">
              <a:off x="4044" y="2983"/>
              <a:ext cx="628" cy="19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68" name="Oval 76"/>
            <p:cNvSpPr>
              <a:spLocks noChangeArrowheads="1"/>
            </p:cNvSpPr>
            <p:nvPr/>
          </p:nvSpPr>
          <p:spPr bwMode="auto">
            <a:xfrm>
              <a:off x="3984" y="3143"/>
              <a:ext cx="104" cy="52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67" name="Line 75"/>
            <p:cNvSpPr>
              <a:spLocks noChangeShapeType="1"/>
            </p:cNvSpPr>
            <p:nvPr/>
          </p:nvSpPr>
          <p:spPr bwMode="auto">
            <a:xfrm flipV="1">
              <a:off x="4672" y="2818"/>
              <a:ext cx="624" cy="16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66" name="Oval 74"/>
            <p:cNvSpPr>
              <a:spLocks noChangeArrowheads="1"/>
            </p:cNvSpPr>
            <p:nvPr/>
          </p:nvSpPr>
          <p:spPr bwMode="auto">
            <a:xfrm>
              <a:off x="4613" y="2949"/>
              <a:ext cx="103" cy="49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65" name="Line 73"/>
            <p:cNvSpPr>
              <a:spLocks noChangeShapeType="1"/>
            </p:cNvSpPr>
            <p:nvPr/>
          </p:nvSpPr>
          <p:spPr bwMode="auto">
            <a:xfrm flipV="1">
              <a:off x="5296" y="2684"/>
              <a:ext cx="628" cy="13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64" name="Oval 72"/>
            <p:cNvSpPr>
              <a:spLocks noChangeArrowheads="1"/>
            </p:cNvSpPr>
            <p:nvPr/>
          </p:nvSpPr>
          <p:spPr bwMode="auto">
            <a:xfrm>
              <a:off x="5237" y="2784"/>
              <a:ext cx="103" cy="51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63" name="Line 71"/>
            <p:cNvSpPr>
              <a:spLocks noChangeShapeType="1"/>
            </p:cNvSpPr>
            <p:nvPr/>
          </p:nvSpPr>
          <p:spPr bwMode="auto">
            <a:xfrm flipV="1">
              <a:off x="5924" y="2581"/>
              <a:ext cx="628" cy="10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62" name="Oval 70"/>
            <p:cNvSpPr>
              <a:spLocks noChangeArrowheads="1"/>
            </p:cNvSpPr>
            <p:nvPr/>
          </p:nvSpPr>
          <p:spPr bwMode="auto">
            <a:xfrm>
              <a:off x="5865" y="2650"/>
              <a:ext cx="103" cy="49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61" name="Line 69"/>
            <p:cNvSpPr>
              <a:spLocks noChangeShapeType="1"/>
            </p:cNvSpPr>
            <p:nvPr/>
          </p:nvSpPr>
          <p:spPr bwMode="auto">
            <a:xfrm flipV="1">
              <a:off x="6552" y="2507"/>
              <a:ext cx="624" cy="7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60" name="Oval 68"/>
            <p:cNvSpPr>
              <a:spLocks noChangeArrowheads="1"/>
            </p:cNvSpPr>
            <p:nvPr/>
          </p:nvSpPr>
          <p:spPr bwMode="auto">
            <a:xfrm>
              <a:off x="6493" y="2547"/>
              <a:ext cx="103" cy="49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59" name="Line 67"/>
            <p:cNvSpPr>
              <a:spLocks noChangeShapeType="1"/>
            </p:cNvSpPr>
            <p:nvPr/>
          </p:nvSpPr>
          <p:spPr bwMode="auto">
            <a:xfrm flipV="1">
              <a:off x="7176" y="2465"/>
              <a:ext cx="628" cy="4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58" name="Oval 66"/>
            <p:cNvSpPr>
              <a:spLocks noChangeArrowheads="1"/>
            </p:cNvSpPr>
            <p:nvPr/>
          </p:nvSpPr>
          <p:spPr bwMode="auto">
            <a:xfrm>
              <a:off x="7117" y="2474"/>
              <a:ext cx="103" cy="49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57" name="Oval 65"/>
            <p:cNvSpPr>
              <a:spLocks noChangeArrowheads="1"/>
            </p:cNvSpPr>
            <p:nvPr/>
          </p:nvSpPr>
          <p:spPr bwMode="auto">
            <a:xfrm>
              <a:off x="7745" y="2431"/>
              <a:ext cx="103" cy="49"/>
            </a:xfrm>
            <a:prstGeom prst="ellipse">
              <a:avLst/>
            </a:prstGeom>
            <a:solidFill>
              <a:srgbClr val="000000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56" name="Line 64"/>
            <p:cNvSpPr>
              <a:spLocks noChangeShapeType="1"/>
            </p:cNvSpPr>
            <p:nvPr/>
          </p:nvSpPr>
          <p:spPr bwMode="auto">
            <a:xfrm flipV="1">
              <a:off x="2168" y="4168"/>
              <a:ext cx="624" cy="32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Dot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55" name="Line 63"/>
            <p:cNvSpPr>
              <a:spLocks noChangeShapeType="1"/>
            </p:cNvSpPr>
            <p:nvPr/>
          </p:nvSpPr>
          <p:spPr bwMode="auto">
            <a:xfrm>
              <a:off x="2108" y="4461"/>
              <a:ext cx="120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54" name="Line 62"/>
            <p:cNvSpPr>
              <a:spLocks noChangeShapeType="1"/>
            </p:cNvSpPr>
            <p:nvPr/>
          </p:nvSpPr>
          <p:spPr bwMode="auto">
            <a:xfrm flipH="1">
              <a:off x="2108" y="4461"/>
              <a:ext cx="120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53" name="Rectangle 61"/>
            <p:cNvSpPr>
              <a:spLocks noChangeArrowheads="1"/>
            </p:cNvSpPr>
            <p:nvPr/>
          </p:nvSpPr>
          <p:spPr bwMode="auto">
            <a:xfrm>
              <a:off x="2108" y="4461"/>
              <a:ext cx="120" cy="67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52" name="Line 60"/>
            <p:cNvSpPr>
              <a:spLocks noChangeShapeType="1"/>
            </p:cNvSpPr>
            <p:nvPr/>
          </p:nvSpPr>
          <p:spPr bwMode="auto">
            <a:xfrm flipV="1">
              <a:off x="2792" y="3882"/>
              <a:ext cx="628" cy="286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Dot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51" name="Line 59"/>
            <p:cNvSpPr>
              <a:spLocks noChangeShapeType="1"/>
            </p:cNvSpPr>
            <p:nvPr/>
          </p:nvSpPr>
          <p:spPr bwMode="auto">
            <a:xfrm>
              <a:off x="2732" y="4135"/>
              <a:ext cx="120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50" name="Line 58"/>
            <p:cNvSpPr>
              <a:spLocks noChangeShapeType="1"/>
            </p:cNvSpPr>
            <p:nvPr/>
          </p:nvSpPr>
          <p:spPr bwMode="auto">
            <a:xfrm flipH="1">
              <a:off x="2732" y="4135"/>
              <a:ext cx="120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49" name="Rectangle 57"/>
            <p:cNvSpPr>
              <a:spLocks noChangeArrowheads="1"/>
            </p:cNvSpPr>
            <p:nvPr/>
          </p:nvSpPr>
          <p:spPr bwMode="auto">
            <a:xfrm>
              <a:off x="2732" y="4135"/>
              <a:ext cx="120" cy="67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48" name="Line 56"/>
            <p:cNvSpPr>
              <a:spLocks noChangeShapeType="1"/>
            </p:cNvSpPr>
            <p:nvPr/>
          </p:nvSpPr>
          <p:spPr bwMode="auto">
            <a:xfrm flipV="1">
              <a:off x="3420" y="3641"/>
              <a:ext cx="624" cy="241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Dot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47" name="Line 55"/>
            <p:cNvSpPr>
              <a:spLocks noChangeShapeType="1"/>
            </p:cNvSpPr>
            <p:nvPr/>
          </p:nvSpPr>
          <p:spPr bwMode="auto">
            <a:xfrm>
              <a:off x="3360" y="3849"/>
              <a:ext cx="120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46" name="Line 54"/>
            <p:cNvSpPr>
              <a:spLocks noChangeShapeType="1"/>
            </p:cNvSpPr>
            <p:nvPr/>
          </p:nvSpPr>
          <p:spPr bwMode="auto">
            <a:xfrm flipH="1">
              <a:off x="3360" y="3849"/>
              <a:ext cx="120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45" name="Rectangle 53"/>
            <p:cNvSpPr>
              <a:spLocks noChangeArrowheads="1"/>
            </p:cNvSpPr>
            <p:nvPr/>
          </p:nvSpPr>
          <p:spPr bwMode="auto">
            <a:xfrm>
              <a:off x="3360" y="3849"/>
              <a:ext cx="120" cy="67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44" name="Line 52"/>
            <p:cNvSpPr>
              <a:spLocks noChangeShapeType="1"/>
            </p:cNvSpPr>
            <p:nvPr/>
          </p:nvSpPr>
          <p:spPr bwMode="auto">
            <a:xfrm flipV="1">
              <a:off x="4044" y="3443"/>
              <a:ext cx="628" cy="198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Dot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43" name="Line 51"/>
            <p:cNvSpPr>
              <a:spLocks noChangeShapeType="1"/>
            </p:cNvSpPr>
            <p:nvPr/>
          </p:nvSpPr>
          <p:spPr bwMode="auto">
            <a:xfrm>
              <a:off x="3984" y="3608"/>
              <a:ext cx="120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42" name="Line 50"/>
            <p:cNvSpPr>
              <a:spLocks noChangeShapeType="1"/>
            </p:cNvSpPr>
            <p:nvPr/>
          </p:nvSpPr>
          <p:spPr bwMode="auto">
            <a:xfrm flipH="1">
              <a:off x="3984" y="3608"/>
              <a:ext cx="120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41" name="Rectangle 49"/>
            <p:cNvSpPr>
              <a:spLocks noChangeArrowheads="1"/>
            </p:cNvSpPr>
            <p:nvPr/>
          </p:nvSpPr>
          <p:spPr bwMode="auto">
            <a:xfrm>
              <a:off x="3984" y="3608"/>
              <a:ext cx="120" cy="67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40" name="Line 48"/>
            <p:cNvSpPr>
              <a:spLocks noChangeShapeType="1"/>
            </p:cNvSpPr>
            <p:nvPr/>
          </p:nvSpPr>
          <p:spPr bwMode="auto">
            <a:xfrm flipV="1">
              <a:off x="4672" y="3286"/>
              <a:ext cx="624" cy="15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Dot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39" name="Line 47"/>
            <p:cNvSpPr>
              <a:spLocks noChangeShapeType="1"/>
            </p:cNvSpPr>
            <p:nvPr/>
          </p:nvSpPr>
          <p:spPr bwMode="auto">
            <a:xfrm>
              <a:off x="4613" y="3409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38" name="Line 46"/>
            <p:cNvSpPr>
              <a:spLocks noChangeShapeType="1"/>
            </p:cNvSpPr>
            <p:nvPr/>
          </p:nvSpPr>
          <p:spPr bwMode="auto">
            <a:xfrm flipH="1">
              <a:off x="4613" y="3409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37" name="Rectangle 45"/>
            <p:cNvSpPr>
              <a:spLocks noChangeArrowheads="1"/>
            </p:cNvSpPr>
            <p:nvPr/>
          </p:nvSpPr>
          <p:spPr bwMode="auto">
            <a:xfrm>
              <a:off x="4613" y="3409"/>
              <a:ext cx="119" cy="67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36" name="Line 44"/>
            <p:cNvSpPr>
              <a:spLocks noChangeShapeType="1"/>
            </p:cNvSpPr>
            <p:nvPr/>
          </p:nvSpPr>
          <p:spPr bwMode="auto">
            <a:xfrm flipV="1">
              <a:off x="5296" y="3173"/>
              <a:ext cx="628" cy="1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Dot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35" name="Line 43"/>
            <p:cNvSpPr>
              <a:spLocks noChangeShapeType="1"/>
            </p:cNvSpPr>
            <p:nvPr/>
          </p:nvSpPr>
          <p:spPr bwMode="auto">
            <a:xfrm>
              <a:off x="5237" y="3253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34" name="Line 42"/>
            <p:cNvSpPr>
              <a:spLocks noChangeShapeType="1"/>
            </p:cNvSpPr>
            <p:nvPr/>
          </p:nvSpPr>
          <p:spPr bwMode="auto">
            <a:xfrm flipH="1">
              <a:off x="5237" y="3253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33" name="Rectangle 41"/>
            <p:cNvSpPr>
              <a:spLocks noChangeArrowheads="1"/>
            </p:cNvSpPr>
            <p:nvPr/>
          </p:nvSpPr>
          <p:spPr bwMode="auto">
            <a:xfrm>
              <a:off x="5237" y="3253"/>
              <a:ext cx="119" cy="67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32" name="Line 40"/>
            <p:cNvSpPr>
              <a:spLocks noChangeShapeType="1"/>
            </p:cNvSpPr>
            <p:nvPr/>
          </p:nvSpPr>
          <p:spPr bwMode="auto">
            <a:xfrm flipV="1">
              <a:off x="5924" y="3099"/>
              <a:ext cx="628" cy="7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Dot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31" name="Line 39"/>
            <p:cNvSpPr>
              <a:spLocks noChangeShapeType="1"/>
            </p:cNvSpPr>
            <p:nvPr/>
          </p:nvSpPr>
          <p:spPr bwMode="auto">
            <a:xfrm>
              <a:off x="5865" y="3139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30" name="Line 38"/>
            <p:cNvSpPr>
              <a:spLocks noChangeShapeType="1"/>
            </p:cNvSpPr>
            <p:nvPr/>
          </p:nvSpPr>
          <p:spPr bwMode="auto">
            <a:xfrm flipH="1">
              <a:off x="5865" y="3139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29" name="Rectangle 37"/>
            <p:cNvSpPr>
              <a:spLocks noChangeArrowheads="1"/>
            </p:cNvSpPr>
            <p:nvPr/>
          </p:nvSpPr>
          <p:spPr bwMode="auto">
            <a:xfrm>
              <a:off x="5865" y="3139"/>
              <a:ext cx="119" cy="67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28" name="Line 36"/>
            <p:cNvSpPr>
              <a:spLocks noChangeShapeType="1"/>
            </p:cNvSpPr>
            <p:nvPr/>
          </p:nvSpPr>
          <p:spPr bwMode="auto">
            <a:xfrm flipV="1">
              <a:off x="6552" y="3070"/>
              <a:ext cx="624" cy="2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Dot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27" name="Line 35"/>
            <p:cNvSpPr>
              <a:spLocks noChangeShapeType="1"/>
            </p:cNvSpPr>
            <p:nvPr/>
          </p:nvSpPr>
          <p:spPr bwMode="auto">
            <a:xfrm>
              <a:off x="6493" y="3065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26" name="Line 34"/>
            <p:cNvSpPr>
              <a:spLocks noChangeShapeType="1"/>
            </p:cNvSpPr>
            <p:nvPr/>
          </p:nvSpPr>
          <p:spPr bwMode="auto">
            <a:xfrm flipH="1">
              <a:off x="6493" y="3065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25" name="Rectangle 33"/>
            <p:cNvSpPr>
              <a:spLocks noChangeArrowheads="1"/>
            </p:cNvSpPr>
            <p:nvPr/>
          </p:nvSpPr>
          <p:spPr bwMode="auto">
            <a:xfrm>
              <a:off x="6493" y="3065"/>
              <a:ext cx="119" cy="67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24" name="Line 32"/>
            <p:cNvSpPr>
              <a:spLocks noChangeShapeType="1"/>
            </p:cNvSpPr>
            <p:nvPr/>
          </p:nvSpPr>
          <p:spPr bwMode="auto">
            <a:xfrm>
              <a:off x="7176" y="3070"/>
              <a:ext cx="628" cy="13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ysDashDotDot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23" name="Line 31"/>
            <p:cNvSpPr>
              <a:spLocks noChangeShapeType="1"/>
            </p:cNvSpPr>
            <p:nvPr/>
          </p:nvSpPr>
          <p:spPr bwMode="auto">
            <a:xfrm>
              <a:off x="7117" y="3036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22" name="Line 30"/>
            <p:cNvSpPr>
              <a:spLocks noChangeShapeType="1"/>
            </p:cNvSpPr>
            <p:nvPr/>
          </p:nvSpPr>
          <p:spPr bwMode="auto">
            <a:xfrm flipH="1">
              <a:off x="7117" y="3036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21" name="Rectangle 29"/>
            <p:cNvSpPr>
              <a:spLocks noChangeArrowheads="1"/>
            </p:cNvSpPr>
            <p:nvPr/>
          </p:nvSpPr>
          <p:spPr bwMode="auto">
            <a:xfrm>
              <a:off x="7117" y="3036"/>
              <a:ext cx="119" cy="67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20" name="Line 28"/>
            <p:cNvSpPr>
              <a:spLocks noChangeShapeType="1"/>
            </p:cNvSpPr>
            <p:nvPr/>
          </p:nvSpPr>
          <p:spPr bwMode="auto">
            <a:xfrm>
              <a:off x="7745" y="3050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19" name="Line 27"/>
            <p:cNvSpPr>
              <a:spLocks noChangeShapeType="1"/>
            </p:cNvSpPr>
            <p:nvPr/>
          </p:nvSpPr>
          <p:spPr bwMode="auto">
            <a:xfrm flipH="1">
              <a:off x="7745" y="3050"/>
              <a:ext cx="119" cy="67"/>
            </a:xfrm>
            <a:prstGeom prst="line">
              <a:avLst/>
            </a:pr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18" name="Rectangle 26"/>
            <p:cNvSpPr>
              <a:spLocks noChangeArrowheads="1"/>
            </p:cNvSpPr>
            <p:nvPr/>
          </p:nvSpPr>
          <p:spPr bwMode="auto">
            <a:xfrm>
              <a:off x="7745" y="3050"/>
              <a:ext cx="119" cy="67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17" name="Rectangle 25"/>
            <p:cNvSpPr>
              <a:spLocks noChangeArrowheads="1"/>
            </p:cNvSpPr>
            <p:nvPr/>
          </p:nvSpPr>
          <p:spPr bwMode="auto">
            <a:xfrm>
              <a:off x="3627" y="1505"/>
              <a:ext cx="105" cy="2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CA"/>
            </a:p>
          </p:txBody>
        </p:sp>
        <p:sp>
          <p:nvSpPr>
            <p:cNvPr id="136216" name="Rectangle 24"/>
            <p:cNvSpPr>
              <a:spLocks noChangeArrowheads="1"/>
            </p:cNvSpPr>
            <p:nvPr/>
          </p:nvSpPr>
          <p:spPr bwMode="auto">
            <a:xfrm>
              <a:off x="2271" y="2646"/>
              <a:ext cx="2067" cy="26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15" name="Rectangle 23"/>
            <p:cNvSpPr>
              <a:spLocks noChangeArrowheads="1"/>
            </p:cNvSpPr>
            <p:nvPr/>
          </p:nvSpPr>
          <p:spPr bwMode="auto">
            <a:xfrm>
              <a:off x="3960" y="2700"/>
              <a:ext cx="330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/>
            <a:lstStyle/>
            <a:p>
              <a:pPr eaLnBrk="1" hangingPunct="1"/>
              <a:r>
                <a:rPr lang="en-US" sz="1100" b="1">
                  <a:solidFill>
                    <a:srgbClr val="000000"/>
                  </a:solidFill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NB</a:t>
              </a:r>
              <a:endParaRPr lang="en-US">
                <a:ea typeface="MS Mincho" pitchFamily="49" charset="-128"/>
                <a:cs typeface="Times New Roman" pitchFamily="18" charset="0"/>
              </a:endParaRPr>
            </a:p>
          </p:txBody>
        </p:sp>
        <p:sp>
          <p:nvSpPr>
            <p:cNvPr id="136214" name="Rectangle 22"/>
            <p:cNvSpPr>
              <a:spLocks noChangeArrowheads="1"/>
            </p:cNvSpPr>
            <p:nvPr/>
          </p:nvSpPr>
          <p:spPr bwMode="auto">
            <a:xfrm>
              <a:off x="6286" y="3170"/>
              <a:ext cx="517" cy="239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13" name="Rectangle 21"/>
            <p:cNvSpPr>
              <a:spLocks noChangeArrowheads="1"/>
            </p:cNvSpPr>
            <p:nvPr/>
          </p:nvSpPr>
          <p:spPr bwMode="auto">
            <a:xfrm>
              <a:off x="6296" y="3173"/>
              <a:ext cx="153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 b="1">
                  <a:solidFill>
                    <a:srgbClr val="000000"/>
                  </a:solidFill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C2</a:t>
              </a:r>
              <a:endParaRPr lang="en-US">
                <a:ea typeface="MS Mincho" pitchFamily="49" charset="-128"/>
                <a:cs typeface="Times New Roman" pitchFamily="18" charset="0"/>
              </a:endParaRPr>
            </a:p>
          </p:txBody>
        </p:sp>
        <p:sp>
          <p:nvSpPr>
            <p:cNvPr id="136212" name="Rectangle 20"/>
            <p:cNvSpPr>
              <a:spLocks noChangeArrowheads="1"/>
            </p:cNvSpPr>
            <p:nvPr/>
          </p:nvSpPr>
          <p:spPr bwMode="auto">
            <a:xfrm>
              <a:off x="4712" y="2952"/>
              <a:ext cx="505" cy="174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136211" name="Rectangle 19"/>
            <p:cNvSpPr>
              <a:spLocks noChangeArrowheads="1"/>
            </p:cNvSpPr>
            <p:nvPr/>
          </p:nvSpPr>
          <p:spPr bwMode="auto">
            <a:xfrm>
              <a:off x="4723" y="2956"/>
              <a:ext cx="153" cy="1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1" hangingPunct="1"/>
              <a:r>
                <a:rPr lang="en-US" sz="900" b="1">
                  <a:solidFill>
                    <a:srgbClr val="000000"/>
                  </a:solidFill>
                  <a:latin typeface="Times New Roman" pitchFamily="18" charset="0"/>
                  <a:ea typeface="MS Mincho" pitchFamily="49" charset="-128"/>
                  <a:cs typeface="Times New Roman" pitchFamily="18" charset="0"/>
                </a:rPr>
                <a:t>C1</a:t>
              </a:r>
              <a:endParaRPr lang="en-US">
                <a:ea typeface="MS Mincho" pitchFamily="49" charset="-128"/>
                <a:cs typeface="Times New Roman" pitchFamily="18" charset="0"/>
              </a:endParaRPr>
            </a:p>
          </p:txBody>
        </p:sp>
        <p:sp>
          <p:nvSpPr>
            <p:cNvPr id="136210" name="Line 18"/>
            <p:cNvSpPr>
              <a:spLocks noChangeShapeType="1"/>
            </p:cNvSpPr>
            <p:nvPr/>
          </p:nvSpPr>
          <p:spPr bwMode="auto">
            <a:xfrm flipV="1">
              <a:off x="2160" y="2340"/>
              <a:ext cx="162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136359" name="Rectangle 167"/>
          <p:cNvSpPr>
            <a:spLocks noChangeArrowheads="1"/>
          </p:cNvSpPr>
          <p:nvPr/>
        </p:nvSpPr>
        <p:spPr bwMode="auto">
          <a:xfrm>
            <a:off x="285750" y="201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Quasi-Panel Estimates of Immigrant Earnings Profiles (Entry and Growth)</a:t>
            </a:r>
          </a:p>
        </p:txBody>
      </p:sp>
      <p:sp>
        <p:nvSpPr>
          <p:cNvPr id="13927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Correct for “cohort bias” arising from “declining cohort quality” of immigrants over time (rising entry effects)</a:t>
            </a:r>
          </a:p>
          <a:p>
            <a:r>
              <a:rPr lang="en-US"/>
              <a:t>Choose an appropriate native born comparison/control group that “looks like” the foreign born group</a:t>
            </a:r>
          </a:p>
          <a:p>
            <a:pPr lvl="1"/>
            <a:r>
              <a:rPr lang="en-US"/>
              <a:t>20% Random sample of nb? (Baker&amp;Benjamin, 1994; Grant, 1999; Frenette&amp;Morissette, 2003)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/>
            </a:r>
            <a:br>
              <a:rPr lang="en-US"/>
            </a:br>
            <a:r>
              <a:rPr lang="en-US"/>
              <a:t>Canada’s Demographic Setting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Aging Population Structure</a:t>
            </a:r>
          </a:p>
          <a:p>
            <a:r>
              <a:rPr lang="en-US"/>
              <a:t>Low Fertility Rates</a:t>
            </a:r>
          </a:p>
          <a:p>
            <a:r>
              <a:rPr lang="en-US"/>
              <a:t>Slow Labour Force Growth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88963" y="4572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400"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/>
              <a:t>Comparison/control group</a:t>
            </a:r>
            <a:br>
              <a:rPr lang="en-US" sz="3200"/>
            </a:br>
            <a:r>
              <a:rPr lang="en-US" sz="3200"/>
              <a:t>of native born:</a:t>
            </a: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267200"/>
          </a:xfrm>
        </p:spPr>
        <p:txBody>
          <a:bodyPr/>
          <a:lstStyle/>
          <a:p>
            <a:r>
              <a:rPr lang="en-US"/>
              <a:t>20% Random sample of nb?</a:t>
            </a:r>
          </a:p>
          <a:p>
            <a:r>
              <a:rPr lang="en-US"/>
              <a:t>Match recent immigrants to nb labour market entrants (young adults) (Green&amp;Worswick, 2003; Frenette&amp;Morissette, 2003)</a:t>
            </a:r>
          </a:p>
          <a:p>
            <a:r>
              <a:rPr lang="en-US"/>
              <a:t>Statistical match of the fb sample with the nb sample (nearest neighbour or kernel matching): matching estimator is mean earnings difference between matched samples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Quasi-Panel Estimates of FB Earnings Profiles with Random and Matched NB Samples (B&amp;B Specification)</a:t>
            </a:r>
          </a:p>
        </p:txBody>
      </p:sp>
      <p:pic>
        <p:nvPicPr>
          <p:cNvPr id="141316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14400" y="2286000"/>
            <a:ext cx="8001000" cy="4457700"/>
          </a:xfrm>
          <a:noFill/>
          <a:ln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/>
              <a:t>Summary of Results: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267200"/>
          </a:xfrm>
        </p:spPr>
        <p:txBody>
          <a:bodyPr/>
          <a:lstStyle/>
          <a:p>
            <a:r>
              <a:rPr lang="en-US"/>
              <a:t>Similar results for B&amp;B and F&amp;M specifications</a:t>
            </a:r>
          </a:p>
          <a:p>
            <a:r>
              <a:rPr lang="en-US"/>
              <a:t>Entry effects are larger with matched NB sample but pattern otherwise similar to random NB sample</a:t>
            </a:r>
          </a:p>
          <a:p>
            <a:r>
              <a:rPr lang="en-US"/>
              <a:t>Within-cohort growth of earnings substantial and may imply eventual parity/integration</a:t>
            </a:r>
          </a:p>
          <a:p>
            <a:r>
              <a:rPr lang="en-US"/>
              <a:t>Projections of the immigrant integration profile are unreliable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/>
              <a:t>Implications for Pensionable Earnings or the “Pension Gap”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267200"/>
          </a:xfrm>
        </p:spPr>
        <p:txBody>
          <a:bodyPr/>
          <a:lstStyle/>
          <a:p>
            <a:r>
              <a:rPr lang="en-US"/>
              <a:t>What are the implications of the gap between fb and nb earnings for private pensions, CPP/QPP?</a:t>
            </a:r>
          </a:p>
          <a:p>
            <a:r>
              <a:rPr lang="en-US"/>
              <a:t>What “pot of money” at entry would represent the gap faced by an immigrant cohort during a work career of 25 years?</a:t>
            </a:r>
          </a:p>
          <a:p>
            <a:r>
              <a:rPr lang="en-US"/>
              <a:t>Can calculate for earlier cohorts, e.g. 76-80, and estimate for later cohorts based on “eyeball” estimates of integration profiles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/>
              <a:t>Table 1.  Estimated Pension Gaps</a:t>
            </a:r>
            <a:br>
              <a:rPr lang="en-US" sz="3200"/>
            </a:br>
            <a:r>
              <a:rPr lang="en-US" sz="3200"/>
              <a:t>as Percentage of Native Born</a:t>
            </a:r>
          </a:p>
        </p:txBody>
      </p:sp>
      <p:graphicFrame>
        <p:nvGraphicFramePr>
          <p:cNvPr id="144387" name="Object 3"/>
          <p:cNvGraphicFramePr>
            <a:graphicFrameLocks noChangeAspect="1"/>
          </p:cNvGraphicFramePr>
          <p:nvPr>
            <p:ph idx="1"/>
          </p:nvPr>
        </p:nvGraphicFramePr>
        <p:xfrm>
          <a:off x="762000" y="2895600"/>
          <a:ext cx="8153400" cy="2819400"/>
        </p:xfrm>
        <a:graphic>
          <a:graphicData uri="http://schemas.openxmlformats.org/presentationml/2006/ole">
            <p:oleObj spid="_x0000_s144387" name="Document" r:id="rId3" imgW="5647839" imgH="984358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The Pension Gap in the Survey of Labour and Income Dynamics</a:t>
            </a:r>
            <a:br>
              <a:rPr lang="en-US" sz="3200"/>
            </a:br>
            <a:r>
              <a:rPr lang="en-US" sz="3200"/>
              <a:t>(work in progress)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343400"/>
          </a:xfrm>
        </p:spPr>
        <p:txBody>
          <a:bodyPr/>
          <a:lstStyle/>
          <a:p>
            <a:r>
              <a:rPr lang="en-US"/>
              <a:t>SLID 2002 Public File provides tax record information for RPP contributions and private pension income by immigration status, age, and sex</a:t>
            </a:r>
          </a:p>
          <a:p>
            <a:r>
              <a:rPr lang="en-US"/>
              <a:t>Is there a difference in RPP contributions for fb and nb men who are not retired?</a:t>
            </a:r>
          </a:p>
          <a:p>
            <a:r>
              <a:rPr lang="en-US"/>
              <a:t>Is there a difference in private pension income for fb and nb men who have retired (older immigrant cohorts)?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Conclusions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Immigrants to Canada continue to do worse in terms of entry earnings relative to nb</a:t>
            </a:r>
          </a:p>
          <a:p>
            <a:r>
              <a:rPr lang="en-US"/>
              <a:t>Gap in pension incomes between fb and nb men will likely rise</a:t>
            </a:r>
          </a:p>
          <a:p>
            <a:r>
              <a:rPr lang="en-US"/>
              <a:t>SLID analysis of pension contributions and incomes (to come)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Canada relies on Immigrants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Population Growth</a:t>
            </a:r>
          </a:p>
          <a:p>
            <a:r>
              <a:rPr lang="en-US"/>
              <a:t>Labour Force Growth</a:t>
            </a:r>
          </a:p>
          <a:p>
            <a:r>
              <a:rPr lang="en-US"/>
              <a:t>Productivity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Public Pensions in Canada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Pay As You Go  (Entitled/Workers ratio)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Success will depend upon: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Productivity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Labour Force Growth</a:t>
            </a:r>
          </a:p>
          <a:p>
            <a:pPr lvl="2">
              <a:lnSpc>
                <a:spcPct val="90000"/>
              </a:lnSpc>
              <a:buFont typeface="Wingdings" pitchFamily="2" charset="2"/>
              <a:buNone/>
            </a:pPr>
            <a:r>
              <a:rPr lang="en-US" sz="1800"/>
              <a:t>		Plus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Immigration Levels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Immigrant Economic Performance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Pressures on Public Pensions</a:t>
            </a: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Increase in ratio of Entitled/Workers</a:t>
            </a:r>
          </a:p>
          <a:p>
            <a:endParaRPr lang="en-US"/>
          </a:p>
          <a:p>
            <a:r>
              <a:rPr lang="en-US"/>
              <a:t>Maintain Benefit Levels</a:t>
            </a:r>
          </a:p>
          <a:p>
            <a:r>
              <a:rPr lang="en-US"/>
              <a:t>Maintain Stable Premiums</a:t>
            </a:r>
          </a:p>
          <a:p>
            <a:r>
              <a:rPr lang="en-US"/>
              <a:t>Permit Flexible Retirement Options</a:t>
            </a:r>
          </a:p>
          <a:p>
            <a:r>
              <a:rPr lang="en-US"/>
              <a:t>Permit Flexible Retirement Date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CPP Benefits related to: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Individuals’ Work History</a:t>
            </a:r>
          </a:p>
          <a:p>
            <a:r>
              <a:rPr lang="en-US"/>
              <a:t>Life time Earnings</a:t>
            </a:r>
          </a:p>
          <a:p>
            <a:endParaRPr lang="en-US"/>
          </a:p>
          <a:p>
            <a:r>
              <a:rPr lang="en-US"/>
              <a:t>Program applies to all Workers ---</a:t>
            </a:r>
          </a:p>
          <a:p>
            <a:pPr lvl="1">
              <a:buFontTx/>
              <a:buNone/>
            </a:pPr>
            <a:r>
              <a:rPr lang="en-US"/>
              <a:t>	Native Born and Immigrants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Integration of Immigrants</a:t>
            </a:r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 Do immigrant wages and earnings converge to their Canadian native born counterparts, quickly and completely?</a:t>
            </a:r>
          </a:p>
          <a:p>
            <a:endParaRPr lang="en-US"/>
          </a:p>
          <a:p>
            <a:r>
              <a:rPr lang="en-US"/>
              <a:t>If so, retirement prospects of immigrant are similar to those of other Canadians?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Aspects of Convergence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Entry Effect (Typically Negative)</a:t>
            </a:r>
          </a:p>
          <a:p>
            <a:endParaRPr lang="en-US"/>
          </a:p>
          <a:p>
            <a:r>
              <a:rPr lang="en-US"/>
              <a:t>Assimilation Effect (Historically Positive)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Negative entry effect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NZ"/>
              <a:t>Immigrants suffer initial disadvantage upon entry to Canada (language, adjustment difficulties, lack of knowledge about labour markets, human capital and social network deficiencies</a:t>
            </a:r>
          </a:p>
          <a:p>
            <a:endParaRPr lang="en-NZ"/>
          </a:p>
          <a:p>
            <a:r>
              <a:rPr lang="en-NZ"/>
              <a:t>Immigrants often assumed to possess superior motivation and industry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2171</TotalTime>
  <Words>877</Words>
  <Application>Microsoft Office PowerPoint</Application>
  <PresentationFormat>On-screen Show (4:3)</PresentationFormat>
  <Paragraphs>125</Paragraphs>
  <Slides>26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36" baseType="lpstr">
      <vt:lpstr>Arial</vt:lpstr>
      <vt:lpstr>Wingdings</vt:lpstr>
      <vt:lpstr>Times New Roman</vt:lpstr>
      <vt:lpstr>ＭＳ Ｐゴシック</vt:lpstr>
      <vt:lpstr>ＭＳ ゴシック</vt:lpstr>
      <vt:lpstr>Verdana</vt:lpstr>
      <vt:lpstr>MS Mincho</vt:lpstr>
      <vt:lpstr>Capsules</vt:lpstr>
      <vt:lpstr>Microsoft Word Document</vt:lpstr>
      <vt:lpstr>Corel Quattro Pro 8 Chart</vt:lpstr>
      <vt:lpstr>The Retirement Prospects of Immigrants:  Getting Worse? Presentation to PMC Winnipeg Node Meeting September 29, 2009</vt:lpstr>
      <vt:lpstr> Canada’s Demographic Setting</vt:lpstr>
      <vt:lpstr>Canada relies on Immigrants</vt:lpstr>
      <vt:lpstr>Public Pensions in Canada</vt:lpstr>
      <vt:lpstr>Pressures on Public Pensions</vt:lpstr>
      <vt:lpstr>CPP Benefits related to:</vt:lpstr>
      <vt:lpstr>Economic Integration of Immigrants</vt:lpstr>
      <vt:lpstr>Two Aspects of Convergence</vt:lpstr>
      <vt:lpstr>Negative entry effect</vt:lpstr>
      <vt:lpstr>Assimilation effect (Convergence)</vt:lpstr>
      <vt:lpstr>Immigrant Integration (Past)</vt:lpstr>
      <vt:lpstr>Immigrant Integration (Present)</vt:lpstr>
      <vt:lpstr>Recent Experience of Immigrants</vt:lpstr>
      <vt:lpstr>Summarizing: Past and Present</vt:lpstr>
      <vt:lpstr>Why Integration has slowed</vt:lpstr>
      <vt:lpstr>Convergence and Retirement </vt:lpstr>
      <vt:lpstr>Immigrant Earnings Profiles</vt:lpstr>
      <vt:lpstr>Quasi-Panel Estimates of Immigrant Earnings Profiles (Entry and Growth)</vt:lpstr>
      <vt:lpstr>Quasi-Panel Estimates of Immigrant Earnings Profiles (Entry and Growth)</vt:lpstr>
      <vt:lpstr>Comparison/control group of native born:</vt:lpstr>
      <vt:lpstr>Quasi-Panel Estimates of FB Earnings Profiles with Random and Matched NB Samples (B&amp;B Specification)</vt:lpstr>
      <vt:lpstr>Summary of Results:</vt:lpstr>
      <vt:lpstr>Implications for Pensionable Earnings or the “Pension Gap”</vt:lpstr>
      <vt:lpstr>Table 1.  Estimated Pension Gaps as Percentage of Native Born</vt:lpstr>
      <vt:lpstr>The Pension Gap in the Survey of Labour and Income Dynamics (work in progress)</vt:lpstr>
      <vt:lpstr>Conclusions</vt:lpstr>
    </vt:vector>
  </TitlesOfParts>
  <Company>The University of Manitoba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Impact of Health on Labour Supply over the Life Cycle</dc:title>
  <dc:creator>wayne</dc:creator>
  <cp:lastModifiedBy>Lenise</cp:lastModifiedBy>
  <cp:revision>87</cp:revision>
  <dcterms:created xsi:type="dcterms:W3CDTF">2007-02-28T15:25:25Z</dcterms:created>
  <dcterms:modified xsi:type="dcterms:W3CDTF">2009-10-05T22:08:37Z</dcterms:modified>
</cp:coreProperties>
</file>